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9" r:id="rId2"/>
    <p:sldId id="330" r:id="rId3"/>
    <p:sldId id="337" r:id="rId4"/>
    <p:sldId id="331" r:id="rId5"/>
    <p:sldId id="332" r:id="rId6"/>
    <p:sldId id="333" r:id="rId7"/>
    <p:sldId id="334" r:id="rId8"/>
    <p:sldId id="335" r:id="rId9"/>
    <p:sldId id="338" r:id="rId10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ach" initials="L" lastIdx="4" clrIdx="0"/>
  <p:cmAuthor id="1" name="Zarak, Vesna (HR - Zagreb)" initials="ZV(-Z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BC25"/>
    <a:srgbClr val="12A34F"/>
    <a:srgbClr val="046A38"/>
    <a:srgbClr val="0097A9"/>
    <a:srgbClr val="62B5E5"/>
    <a:srgbClr val="012169"/>
    <a:srgbClr val="3399FF"/>
    <a:srgbClr val="C7197D"/>
    <a:srgbClr val="31AFE1"/>
    <a:srgbClr val="161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Tamni stil 1 - Isticanj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46375" autoAdjust="0"/>
  </p:normalViewPr>
  <p:slideViewPr>
    <p:cSldViewPr snapToGrid="0" snapToObjects="1"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876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fld id="{C0CE1B45-06E1-4C22-A6BA-936225FCBD5F}" type="datetimeFigureOut">
              <a:rPr lang="hr-HR" smtClean="0"/>
              <a:pPr/>
              <a:t>12.2.2019.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r">
              <a:defRPr sz="1200"/>
            </a:lvl1pPr>
          </a:lstStyle>
          <a:p>
            <a:fld id="{F1CD5E99-7A16-41F7-97AC-81AFE1361A2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31960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fld id="{3030528E-F4FF-425A-98D1-FA78475F032B}" type="datetimeFigureOut">
              <a:rPr lang="hr-HR" smtClean="0"/>
              <a:pPr/>
              <a:t>12.2.2019.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65" tIns="47133" rIns="94265" bIns="47133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4265" tIns="47133" rIns="94265" bIns="47133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r">
              <a:defRPr sz="1200"/>
            </a:lvl1pPr>
          </a:lstStyle>
          <a:p>
            <a:fld id="{BDD58AFE-CC06-4758-AD4E-0B78CD3AC05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06420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7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D5C58-1EE0-AF42-8F42-66B6CA9F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9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28F80-A2C5-6444-8C20-3416AE241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5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60FB7-28DF-BD40-8AA6-BA2DC5A8A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6A8A-0715-664A-A9E8-E9BD2B9FE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5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31CC9-1563-1E4A-B7DF-AD4D96240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5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B8E4-9785-5542-A2CC-E3EFD9AF0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ED7B-F1CE-404E-B6C6-A6F40C47A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4F2D7-2B5A-E84B-ACF2-17EC346B5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9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6BB5F-A257-FC43-92A4-C378033C3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14F0B-DC76-F446-AE64-469189A38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1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D1B8E46-4265-414C-9123-710ED4447D5F}" type="datetime1">
              <a:rPr lang="en-US" smtClean="0"/>
              <a:pPr>
                <a:defRPr/>
              </a:pPr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96F69E-54AF-244F-916A-3E30C0821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1" descr="unutarnja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13" y="-7938"/>
            <a:ext cx="9217026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401761"/>
          </a:xfrm>
        </p:spPr>
        <p:txBody>
          <a:bodyPr/>
          <a:lstStyle/>
          <a:p>
            <a:r>
              <a:rPr lang="hr-HR" sz="2800" dirty="0">
                <a:solidFill>
                  <a:schemeClr val="accent6">
                    <a:lumMod val="75000"/>
                  </a:schemeClr>
                </a:solidFill>
              </a:rPr>
              <a:t>Razvoj i širenje mreže izvaninstitucionalnih usluga za hrvatske branitelje i stradalnike Domovinskog </a:t>
            </a:r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rata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64267"/>
            <a:ext cx="8229600" cy="4698093"/>
          </a:xfrm>
        </p:spPr>
        <p:txBody>
          <a:bodyPr/>
          <a:lstStyle/>
          <a:p>
            <a:r>
              <a:rPr lang="hr-HR" sz="2600" dirty="0" smtClean="0"/>
              <a:t>Projekt sufinanciran sredstvima </a:t>
            </a:r>
            <a:r>
              <a:rPr lang="hr-HR" sz="2600" dirty="0" smtClean="0"/>
              <a:t>ESF-a (40,5 mil. kn)</a:t>
            </a:r>
            <a:endParaRPr lang="hr-HR" sz="2600" dirty="0" smtClean="0"/>
          </a:p>
          <a:p>
            <a:endParaRPr lang="hr-HR" sz="2600" dirty="0"/>
          </a:p>
          <a:p>
            <a:r>
              <a:rPr lang="hr-HR" sz="2600" dirty="0" smtClean="0"/>
              <a:t>Korisnici:</a:t>
            </a:r>
            <a:r>
              <a:rPr lang="hr-HR" sz="2600" dirty="0"/>
              <a:t> </a:t>
            </a:r>
            <a:r>
              <a:rPr lang="hr-HR" sz="2600" dirty="0" smtClean="0"/>
              <a:t>udruge iz Domovinskog rata</a:t>
            </a:r>
          </a:p>
          <a:p>
            <a:endParaRPr lang="hr-HR" sz="2600" dirty="0"/>
          </a:p>
          <a:p>
            <a:pPr algn="just"/>
            <a:r>
              <a:rPr lang="hr-HR" sz="2600" dirty="0" smtClean="0"/>
              <a:t>Cilj projekta: </a:t>
            </a:r>
            <a:r>
              <a:rPr lang="vi-VN" sz="2600" dirty="0" smtClean="0">
                <a:latin typeface="Calibri" panose="020F0502020204030204" pitchFamily="34" charset="0"/>
              </a:rPr>
              <a:t>pridonijeti </a:t>
            </a:r>
            <a:r>
              <a:rPr lang="vi-VN" sz="2600" dirty="0">
                <a:latin typeface="Calibri" panose="020F0502020204030204" pitchFamily="34" charset="0"/>
              </a:rPr>
              <a:t>povećanju socijalne uključenosti i unaprjeđenju kvalitete življenja hrvatskih branitelja i stradalnika Domovinskog rata kroz razvoj i širenje mreže izvaninstitucionalnih usluga za hrvatske branitelje i stradalnike Domovinskog rata</a:t>
            </a:r>
            <a:endParaRPr lang="hr-HR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5506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>
                <a:solidFill>
                  <a:schemeClr val="accent6">
                    <a:lumMod val="75000"/>
                  </a:schemeClr>
                </a:solidFill>
              </a:rPr>
              <a:t>Razvoj i širenje mreže izvaninstitucionalnih usluga za hrvatske branitelje i stradalnike Domovinskog rata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94933"/>
            <a:ext cx="8229600" cy="4907946"/>
          </a:xfrm>
        </p:spPr>
        <p:txBody>
          <a:bodyPr/>
          <a:lstStyle/>
          <a:p>
            <a:r>
              <a:rPr lang="hr-HR" sz="2600" dirty="0" smtClean="0"/>
              <a:t>Prvi poziv otvoren je 3. kolovoza 2018., a zbog zaprimljenog velikog broja prijava zatvoren 1. listopada 2018. godine</a:t>
            </a:r>
          </a:p>
          <a:p>
            <a:endParaRPr lang="hr-HR" sz="2600" dirty="0"/>
          </a:p>
          <a:p>
            <a:r>
              <a:rPr lang="hr-HR" sz="2600" dirty="0" smtClean="0"/>
              <a:t>Odobreno je ukupno 17 projektnih prijedloga</a:t>
            </a:r>
          </a:p>
          <a:p>
            <a:r>
              <a:rPr lang="hr-HR" sz="2600" dirty="0" smtClean="0"/>
              <a:t>potpisivanje </a:t>
            </a:r>
            <a:r>
              <a:rPr lang="hr-HR" sz="2600" dirty="0" smtClean="0"/>
              <a:t>ugovora - veljača 2019.</a:t>
            </a:r>
          </a:p>
          <a:p>
            <a:endParaRPr lang="hr-HR" sz="2600" dirty="0"/>
          </a:p>
          <a:p>
            <a:r>
              <a:rPr lang="hr-HR" sz="2600" dirty="0" smtClean="0"/>
              <a:t>nakon potpisivanja ugovora s udrugama - pokrenut </a:t>
            </a:r>
            <a:r>
              <a:rPr lang="hr-HR" sz="2600" dirty="0" smtClean="0"/>
              <a:t>će se </a:t>
            </a:r>
            <a:r>
              <a:rPr lang="hr-HR" sz="2600" b="1" dirty="0" smtClean="0"/>
              <a:t>nastavak poziva </a:t>
            </a:r>
            <a:r>
              <a:rPr lang="hr-HR" sz="2600" b="1" dirty="0" smtClean="0"/>
              <a:t>s </a:t>
            </a:r>
            <a:r>
              <a:rPr lang="hr-HR" sz="2600" b="1" dirty="0" smtClean="0"/>
              <a:t>istim uvjetima </a:t>
            </a:r>
            <a:r>
              <a:rPr lang="hr-HR" sz="2600" dirty="0" smtClean="0"/>
              <a:t>(prihvatljivim </a:t>
            </a:r>
            <a:r>
              <a:rPr lang="hr-HR" sz="2600" dirty="0" smtClean="0"/>
              <a:t>aktivnostima i kriterijima za </a:t>
            </a:r>
            <a:r>
              <a:rPr lang="hr-HR" sz="2600" dirty="0" smtClean="0"/>
              <a:t>prijavitelje)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22089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>
                <a:solidFill>
                  <a:schemeClr val="accent6">
                    <a:lumMod val="75000"/>
                  </a:schemeClr>
                </a:solidFill>
              </a:rPr>
              <a:t>Razvoj i širenje mreže izvaninstitucionalnih usluga za hrvatske branitelje i stradalnike Domovinskog rata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800" dirty="0" smtClean="0"/>
          </a:p>
          <a:p>
            <a:r>
              <a:rPr lang="hr-HR" sz="2800" dirty="0" smtClean="0"/>
              <a:t>Projekti korisnika - do 24 mjeseca</a:t>
            </a:r>
          </a:p>
          <a:p>
            <a:endParaRPr lang="hr-HR" sz="2800" dirty="0"/>
          </a:p>
          <a:p>
            <a:r>
              <a:rPr lang="hr-HR" sz="2800" dirty="0"/>
              <a:t>Najviši iznos potpore: 2.000.000,00 </a:t>
            </a:r>
            <a:r>
              <a:rPr lang="hr-HR" sz="2800" dirty="0" smtClean="0"/>
              <a:t>kn</a:t>
            </a:r>
          </a:p>
          <a:p>
            <a:endParaRPr lang="hr-HR" sz="2800" dirty="0"/>
          </a:p>
          <a:p>
            <a:r>
              <a:rPr lang="hr-HR" sz="2800" dirty="0" smtClean="0"/>
              <a:t>Najniži iznos potpore: 500.000,00 kn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 smtClean="0"/>
              <a:t>Intenzitet potpore: 100%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3132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>
                <a:solidFill>
                  <a:schemeClr val="accent6">
                    <a:lumMod val="75000"/>
                  </a:schemeClr>
                </a:solidFill>
              </a:rPr>
              <a:t>Razvoj i širenje mreže izvaninstitucionalnih usluga za hrvatske branitelje i stradalnike Domovinskog rata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283496"/>
              </p:ext>
            </p:extLst>
          </p:nvPr>
        </p:nvGraphicFramePr>
        <p:xfrm>
          <a:off x="481693" y="1951262"/>
          <a:ext cx="8229600" cy="3670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607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Aktivnost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Ciljana skupina</a:t>
                      </a:r>
                      <a:endParaRPr lang="hr-HR" dirty="0"/>
                    </a:p>
                  </a:txBody>
                  <a:tcPr/>
                </a:tc>
              </a:tr>
              <a:tr h="416078">
                <a:tc>
                  <a:txBody>
                    <a:bodyPr/>
                    <a:lstStyle/>
                    <a:p>
                      <a:r>
                        <a:rPr lang="hr-HR" b="1" dirty="0" smtClean="0"/>
                        <a:t>1. Pružanje usluga psihosocijalne pomoći</a:t>
                      </a:r>
                      <a:endParaRPr lang="hr-HR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Hrvatski branitelji </a:t>
                      </a:r>
                      <a:r>
                        <a:rPr lang="hr-HR" dirty="0" smtClean="0"/>
                        <a:t>iz DR-a i </a:t>
                      </a:r>
                      <a:r>
                        <a:rPr lang="hr-HR" dirty="0" smtClean="0"/>
                        <a:t>članovi njihovih obitelji te stradalnici DR-a</a:t>
                      </a:r>
                    </a:p>
                    <a:p>
                      <a:pPr algn="ctr"/>
                      <a:endParaRPr lang="hr-HR" dirty="0"/>
                    </a:p>
                  </a:txBody>
                  <a:tcPr anchor="ctr"/>
                </a:tc>
              </a:tr>
              <a:tr h="2838448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- psihosocijalna pomoć i podrška</a:t>
                      </a:r>
                    </a:p>
                    <a:p>
                      <a:r>
                        <a:rPr lang="hr-HR" sz="1600" dirty="0" smtClean="0"/>
                        <a:t>- programi psihosocijalne rehabilitacije</a:t>
                      </a:r>
                    </a:p>
                    <a:p>
                      <a:pPr marL="93663" indent="-93663"/>
                      <a:r>
                        <a:rPr lang="hr-HR" sz="1600" dirty="0" smtClean="0"/>
                        <a:t>- radne terapije radi razvijanja sposobnosti za uključivanje korisnika u aktivnosti svakodnevnog života</a:t>
                      </a:r>
                    </a:p>
                    <a:p>
                      <a:pPr marL="93663" indent="-93663"/>
                      <a:r>
                        <a:rPr lang="hr-HR" sz="1600" dirty="0" smtClean="0"/>
                        <a:t>- jačanje osobnih kompetencija pripadnika ciljne skupine (uspješno suočavanje sa stresom i uključivanje u svakodnevni život, usvajanje zdravih stilova života, edukativni i/ili savjetodavni rad, radionice i treninzi)</a:t>
                      </a:r>
                      <a:endParaRPr lang="hr-H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4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>
                <a:solidFill>
                  <a:schemeClr val="accent6">
                    <a:lumMod val="75000"/>
                  </a:schemeClr>
                </a:solidFill>
              </a:rPr>
              <a:t>Razvoj i širenje mreže izvaninstitucionalnih usluga za hrvatske branitelje i stradalnike Domovinskog rata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767659"/>
              </p:ext>
            </p:extLst>
          </p:nvPr>
        </p:nvGraphicFramePr>
        <p:xfrm>
          <a:off x="481693" y="1951264"/>
          <a:ext cx="82296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Aktivnost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Ciljana skupina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71463" marR="0" indent="-2714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2</a:t>
                      </a:r>
                      <a:r>
                        <a:rPr lang="hr-HR" dirty="0" smtClean="0"/>
                        <a:t>. </a:t>
                      </a:r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Pružanje usluga pomoći u obavljanju svakodnevnih životnih aktivnosti</a:t>
                      </a:r>
                      <a:endParaRPr lang="hr-H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Hrvatski </a:t>
                      </a:r>
                      <a:r>
                        <a:rPr lang="hr-HR" dirty="0" smtClean="0"/>
                        <a:t>branitelji iz DR-a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- obavljanje kućanskih poslova</a:t>
                      </a:r>
                    </a:p>
                    <a:p>
                      <a:r>
                        <a:rPr lang="hr-HR" sz="1600" dirty="0" smtClean="0"/>
                        <a:t>- čišćenje stambenog prostora</a:t>
                      </a:r>
                    </a:p>
                    <a:p>
                      <a:r>
                        <a:rPr lang="hr-HR" sz="1600" dirty="0" smtClean="0"/>
                        <a:t>- održavanje higijene</a:t>
                      </a:r>
                    </a:p>
                    <a:p>
                      <a:r>
                        <a:rPr lang="hr-HR" sz="1600" dirty="0" smtClean="0"/>
                        <a:t>- pomoć u pripremi obroka</a:t>
                      </a:r>
                    </a:p>
                    <a:p>
                      <a:r>
                        <a:rPr lang="hr-HR" sz="1600" dirty="0" smtClean="0"/>
                        <a:t>- odlazak u trgovinu/ljekarnu/tržnicu i sl.</a:t>
                      </a:r>
                    </a:p>
                    <a:p>
                      <a:pPr marL="93663" indent="-93663"/>
                      <a:r>
                        <a:rPr lang="hr-HR" sz="1600" dirty="0" smtClean="0"/>
                        <a:t>- pomoć pri obavljanju fizičkih poslova (npr. cijepanje drva, održavanje okućnice)</a:t>
                      </a:r>
                    </a:p>
                    <a:p>
                      <a:pPr marL="93663" indent="-93663"/>
                      <a:r>
                        <a:rPr lang="hr-HR" sz="1600" dirty="0" smtClean="0"/>
                        <a:t>- usluga prijevoza i pratnje u uključivanju u društvene aktivnosti te usluga prijevoza i pratnje u svrhu obavljanja liječničkih pregleda, terapija i kontrola</a:t>
                      </a:r>
                      <a:endParaRPr lang="hr-H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00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dirty="0">
                <a:solidFill>
                  <a:schemeClr val="accent6">
                    <a:lumMod val="75000"/>
                  </a:schemeClr>
                </a:solidFill>
              </a:rPr>
              <a:t>Razvoj i širenje mreže izvaninstitucionalnih usluga za hrvatske branitelje i stradalnike Domovinskog rata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064518"/>
              </p:ext>
            </p:extLst>
          </p:nvPr>
        </p:nvGraphicFramePr>
        <p:xfrm>
          <a:off x="481693" y="1951264"/>
          <a:ext cx="8229600" cy="302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Aktivnost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Ciljana skupina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hr-H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Pružanje usluga zdravstvene skrbi</a:t>
                      </a:r>
                      <a:endParaRPr lang="hr-H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Hrvatski </a:t>
                      </a:r>
                      <a:r>
                        <a:rPr lang="hr-HR" dirty="0" smtClean="0"/>
                        <a:t>branitelji iz DR-a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93663" indent="-93663"/>
                      <a:r>
                        <a:rPr lang="hr-HR" sz="1600" dirty="0" smtClean="0"/>
                        <a:t>- edukativno-savjetodavni rad po pitanju fizičkih oboljenja i prevencije te očuvanja zdravlja</a:t>
                      </a:r>
                    </a:p>
                    <a:p>
                      <a:pPr marL="93663" indent="-93663"/>
                      <a:r>
                        <a:rPr lang="hr-HR" sz="1600" dirty="0" smtClean="0"/>
                        <a:t>- usluga njege i očuvanja zdravstvenog statusa kod kroničnih bolesti</a:t>
                      </a:r>
                    </a:p>
                    <a:p>
                      <a:pPr marL="93663" indent="-93663"/>
                      <a:r>
                        <a:rPr lang="hr-HR" sz="1600" dirty="0" smtClean="0"/>
                        <a:t>- usluga njege u svrhu palijativne skrbi i poboljšanja kvalitete življenja</a:t>
                      </a:r>
                    </a:p>
                    <a:p>
                      <a:pPr marL="93663" indent="-93663"/>
                      <a:r>
                        <a:rPr lang="hr-HR" sz="1600" dirty="0" smtClean="0"/>
                        <a:t>- usluga prijevoza i pratnje u svrhu obavljanja liječničkih pregleda, terapija i kontrola</a:t>
                      </a:r>
                      <a:endParaRPr lang="hr-H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4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>
                <a:solidFill>
                  <a:schemeClr val="accent6">
                    <a:lumMod val="75000"/>
                  </a:schemeClr>
                </a:solidFill>
              </a:rPr>
              <a:t>Program psihosocijalnog osnaživanja hrvatskih branitelja i stradalnika iz Domovinskog rata – </a:t>
            </a:r>
            <a:r>
              <a:rPr lang="hr-HR" sz="2800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aza 3</a:t>
            </a:r>
            <a:endParaRPr lang="hr-H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67993"/>
          </a:xfrm>
        </p:spPr>
        <p:txBody>
          <a:bodyPr/>
          <a:lstStyle/>
          <a:p>
            <a:endParaRPr lang="hr-HR" sz="2800" dirty="0" smtClean="0"/>
          </a:p>
          <a:p>
            <a:pPr algn="just"/>
            <a:r>
              <a:rPr lang="hr-HR" sz="2600" dirty="0" smtClean="0"/>
              <a:t>Projekt </a:t>
            </a:r>
            <a:r>
              <a:rPr lang="hr-HR" sz="2600" dirty="0"/>
              <a:t>sufinanciran sredstvima </a:t>
            </a:r>
            <a:r>
              <a:rPr lang="hr-HR" sz="2600" dirty="0" err="1"/>
              <a:t>ESF</a:t>
            </a:r>
            <a:r>
              <a:rPr lang="hr-HR" sz="2600" dirty="0"/>
              <a:t>-a</a:t>
            </a:r>
          </a:p>
          <a:p>
            <a:pPr algn="just"/>
            <a:endParaRPr lang="hr-HR" sz="2600" dirty="0"/>
          </a:p>
          <a:p>
            <a:pPr algn="just"/>
            <a:r>
              <a:rPr lang="hr-HR" sz="2600" b="1" dirty="0" smtClean="0"/>
              <a:t>poziv</a:t>
            </a:r>
            <a:r>
              <a:rPr lang="hr-HR" sz="2600" dirty="0" smtClean="0"/>
              <a:t> u 2019. godini - udruge </a:t>
            </a:r>
            <a:r>
              <a:rPr lang="hr-HR" sz="2600" dirty="0"/>
              <a:t>iz Domovinskog </a:t>
            </a:r>
            <a:r>
              <a:rPr lang="hr-HR" sz="2600" dirty="0" smtClean="0"/>
              <a:t>rata, zadruge hrvatskih </a:t>
            </a:r>
            <a:r>
              <a:rPr lang="hr-HR" sz="2600" dirty="0" smtClean="0"/>
              <a:t>branitelja i drugi pravni subjekti koji pružaju usluge psihosocijalnog osnaživanja za HB i stradalnike DR</a:t>
            </a:r>
            <a:endParaRPr lang="hr-HR" sz="2600" dirty="0"/>
          </a:p>
          <a:p>
            <a:pPr algn="just"/>
            <a:endParaRPr lang="hr-HR" sz="2600" dirty="0" smtClean="0"/>
          </a:p>
          <a:p>
            <a:pPr algn="just"/>
            <a:r>
              <a:rPr lang="hr-HR" sz="2600" dirty="0" smtClean="0"/>
              <a:t>Svrha projekta: </a:t>
            </a:r>
            <a:r>
              <a:rPr lang="vi-VN" sz="2600" dirty="0">
                <a:latin typeface="Calibri" panose="020F0502020204030204" pitchFamily="34" charset="0"/>
              </a:rPr>
              <a:t>poboljšanje </a:t>
            </a:r>
            <a:r>
              <a:rPr lang="vi-VN" sz="2600" dirty="0" smtClean="0">
                <a:latin typeface="Calibri" panose="020F0502020204030204" pitchFamily="34" charset="0"/>
              </a:rPr>
              <a:t>pristupa </a:t>
            </a:r>
            <a:r>
              <a:rPr lang="vi-VN" sz="2600" dirty="0">
                <a:latin typeface="Calibri" panose="020F0502020204030204" pitchFamily="34" charset="0"/>
              </a:rPr>
              <a:t>održivim i visokokvalitetnim uslugama provedbom izrađenih programa za psihosocijalno osnaživanje </a:t>
            </a:r>
            <a:endParaRPr lang="hr-HR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8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>
                <a:solidFill>
                  <a:schemeClr val="accent6">
                    <a:lumMod val="75000"/>
                  </a:schemeClr>
                </a:solidFill>
              </a:rPr>
              <a:t>Program psihosocijalnog osnaživanja hrvatskih branitelja i stradalnika iz Domovinskog rata – Faza 3</a:t>
            </a:r>
            <a:endParaRPr lang="hr-H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2600" dirty="0" smtClean="0">
                <a:latin typeface="Calibri" panose="020F0502020204030204" pitchFamily="34" charset="0"/>
              </a:rPr>
              <a:t>p</a:t>
            </a:r>
            <a:r>
              <a:rPr lang="vi-VN" sz="2600" dirty="0" smtClean="0">
                <a:latin typeface="Calibri" panose="020F0502020204030204" pitchFamily="34" charset="0"/>
              </a:rPr>
              <a:t>rihvatljive aktivnosti</a:t>
            </a:r>
            <a:r>
              <a:rPr lang="hr-HR" sz="2600" dirty="0" smtClean="0">
                <a:latin typeface="Calibri" panose="020F0502020204030204" pitchFamily="34" charset="0"/>
              </a:rPr>
              <a:t> -</a:t>
            </a:r>
            <a:r>
              <a:rPr lang="vi-VN" sz="2600" dirty="0" smtClean="0">
                <a:latin typeface="Calibri" panose="020F0502020204030204" pitchFamily="34" charset="0"/>
              </a:rPr>
              <a:t> </a:t>
            </a:r>
            <a:r>
              <a:rPr lang="hr-HR" sz="2600" dirty="0"/>
              <a:t>izvaninstitucionalne usluge psihosocijalne skrbi i psihosocijalnog osnaživanja za hrvatske branitelje, stradalnike DR-a te članove njihovih obitelji</a:t>
            </a:r>
          </a:p>
          <a:p>
            <a:pPr algn="just"/>
            <a:r>
              <a:rPr lang="vi-VN" sz="2600" dirty="0" smtClean="0">
                <a:latin typeface="Calibri" panose="020F0502020204030204" pitchFamily="34" charset="0"/>
              </a:rPr>
              <a:t>usklađene </a:t>
            </a:r>
            <a:r>
              <a:rPr lang="vi-VN" sz="2600" dirty="0">
                <a:latin typeface="Calibri" panose="020F0502020204030204" pitchFamily="34" charset="0"/>
              </a:rPr>
              <a:t>s rezultatima znanstvenog istraživanja koje </a:t>
            </a:r>
            <a:r>
              <a:rPr lang="hr-HR" sz="2600" dirty="0">
                <a:latin typeface="Calibri" panose="020F0502020204030204" pitchFamily="34" charset="0"/>
              </a:rPr>
              <a:t>je</a:t>
            </a:r>
            <a:r>
              <a:rPr lang="vi-VN" sz="2600" dirty="0">
                <a:latin typeface="Calibri" panose="020F0502020204030204" pitchFamily="34" charset="0"/>
              </a:rPr>
              <a:t> </a:t>
            </a:r>
            <a:r>
              <a:rPr lang="hr-HR" sz="2600" dirty="0">
                <a:latin typeface="Calibri" panose="020F0502020204030204" pitchFamily="34" charset="0"/>
              </a:rPr>
              <a:t>provedeno u</a:t>
            </a:r>
            <a:r>
              <a:rPr lang="vi-VN" sz="2600" dirty="0">
                <a:latin typeface="Calibri" panose="020F0502020204030204" pitchFamily="34" charset="0"/>
              </a:rPr>
              <a:t> Faz</a:t>
            </a:r>
            <a:r>
              <a:rPr lang="hr-HR" sz="2600" dirty="0">
                <a:latin typeface="Calibri" panose="020F0502020204030204" pitchFamily="34" charset="0"/>
              </a:rPr>
              <a:t>i</a:t>
            </a:r>
            <a:r>
              <a:rPr lang="vi-VN" sz="2600" dirty="0">
                <a:latin typeface="Calibri" panose="020F0502020204030204" pitchFamily="34" charset="0"/>
              </a:rPr>
              <a:t> 1 ovog </a:t>
            </a:r>
            <a:r>
              <a:rPr lang="vi-VN" sz="2600" dirty="0" smtClean="0">
                <a:latin typeface="Calibri" panose="020F0502020204030204" pitchFamily="34" charset="0"/>
              </a:rPr>
              <a:t>projekta</a:t>
            </a:r>
            <a:endParaRPr lang="hr-HR" sz="2600" dirty="0" smtClean="0">
              <a:latin typeface="Calibri" panose="020F0502020204030204" pitchFamily="34" charset="0"/>
            </a:endParaRPr>
          </a:p>
          <a:p>
            <a:r>
              <a:rPr lang="hr-HR" sz="2600" dirty="0" smtClean="0"/>
              <a:t>znanstveno </a:t>
            </a:r>
            <a:r>
              <a:rPr lang="hr-HR" sz="2600" dirty="0"/>
              <a:t>istraživanje </a:t>
            </a:r>
            <a:r>
              <a:rPr lang="hr-HR" sz="2600" dirty="0" smtClean="0"/>
              <a:t>- uzorak od 5000 HB </a:t>
            </a:r>
            <a:r>
              <a:rPr lang="hr-HR" sz="2600" dirty="0"/>
              <a:t>i stradalnika </a:t>
            </a:r>
            <a:r>
              <a:rPr lang="hr-HR" sz="2600" dirty="0" smtClean="0"/>
              <a:t>DR-a te </a:t>
            </a:r>
            <a:r>
              <a:rPr lang="hr-HR" sz="2600" dirty="0"/>
              <a:t>članova njihovih </a:t>
            </a:r>
            <a:r>
              <a:rPr lang="hr-HR" sz="2600" dirty="0" smtClean="0"/>
              <a:t>obitelji, provedba 10 </a:t>
            </a:r>
            <a:r>
              <a:rPr lang="hr-HR" sz="2600" dirty="0"/>
              <a:t>mjeseci</a:t>
            </a:r>
          </a:p>
          <a:p>
            <a:r>
              <a:rPr lang="hr-HR" sz="2600" dirty="0"/>
              <a:t>u</a:t>
            </a:r>
            <a:r>
              <a:rPr lang="hr-HR" sz="2600" dirty="0" smtClean="0"/>
              <a:t>tvrđeno </a:t>
            </a:r>
            <a:r>
              <a:rPr lang="hr-HR" sz="2600" dirty="0"/>
              <a:t>postojeće stanje, potrebe i poteškoće s kojima se suočavaju </a:t>
            </a:r>
            <a:r>
              <a:rPr lang="hr-HR" sz="2600" dirty="0" smtClean="0"/>
              <a:t>ispitanici</a:t>
            </a:r>
            <a:endParaRPr lang="hr-HR" sz="2600" dirty="0">
              <a:latin typeface="Calibri" panose="020F0502020204030204" pitchFamily="34" charset="0"/>
            </a:endParaRPr>
          </a:p>
          <a:p>
            <a:pPr algn="just"/>
            <a:endParaRPr lang="hr-HR" sz="26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4373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>
                <a:solidFill>
                  <a:schemeClr val="accent6">
                    <a:lumMod val="75000"/>
                  </a:schemeClr>
                </a:solidFill>
              </a:rPr>
              <a:t>Program psihosocijalnog osnaživanja hrvatskih branitelja i stradalnika iz Domovinskog rata – Faza 3</a:t>
            </a:r>
            <a:endParaRPr lang="hr-H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800" dirty="0" smtClean="0"/>
          </a:p>
          <a:p>
            <a:r>
              <a:rPr lang="hr-HR" sz="2800" dirty="0" smtClean="0"/>
              <a:t>Stručna radna skupina temeljem </a:t>
            </a:r>
            <a:r>
              <a:rPr lang="hr-HR" sz="2800" dirty="0"/>
              <a:t>rezultata istraživanja izradila </a:t>
            </a:r>
            <a:r>
              <a:rPr lang="hr-HR" sz="2800" dirty="0" smtClean="0"/>
              <a:t>je prijedloge </a:t>
            </a:r>
            <a:r>
              <a:rPr lang="hr-HR" sz="2800" dirty="0"/>
              <a:t>programa usmjerenih na psihosocijalno osnaživanje branitelja i stradalnika Domovinskog </a:t>
            </a:r>
            <a:r>
              <a:rPr lang="hr-HR" sz="2800" dirty="0" smtClean="0"/>
              <a:t>rata</a:t>
            </a:r>
          </a:p>
          <a:p>
            <a:endParaRPr lang="hr-HR" sz="2800" dirty="0"/>
          </a:p>
          <a:p>
            <a:r>
              <a:rPr lang="hr-HR" sz="2800" dirty="0"/>
              <a:t>P</a:t>
            </a:r>
            <a:r>
              <a:rPr lang="it-IT" sz="2800" dirty="0" err="1" smtClean="0"/>
              <a:t>rogrami</a:t>
            </a:r>
            <a:r>
              <a:rPr lang="it-IT" sz="2800" dirty="0" smtClean="0"/>
              <a:t> </a:t>
            </a:r>
            <a:r>
              <a:rPr lang="hr-HR" sz="2800" dirty="0" smtClean="0"/>
              <a:t>će se </a:t>
            </a:r>
            <a:r>
              <a:rPr lang="it-IT" sz="2800" dirty="0" err="1" smtClean="0"/>
              <a:t>provoditi</a:t>
            </a:r>
            <a:r>
              <a:rPr lang="it-IT" sz="2800" dirty="0" smtClean="0"/>
              <a:t> u</a:t>
            </a:r>
            <a:r>
              <a:rPr lang="hr-HR" sz="2800" dirty="0" smtClean="0"/>
              <a:t> 2. fazi (PJ i PSP centri) i 3. f</a:t>
            </a:r>
            <a:r>
              <a:rPr lang="it-IT" sz="2800" dirty="0" err="1" smtClean="0"/>
              <a:t>azi</a:t>
            </a:r>
            <a:r>
              <a:rPr lang="it-IT" sz="2800" dirty="0" smtClean="0"/>
              <a:t> </a:t>
            </a:r>
            <a:r>
              <a:rPr lang="it-IT" sz="2800" dirty="0" err="1" smtClean="0"/>
              <a:t>projekta</a:t>
            </a:r>
            <a:r>
              <a:rPr lang="hr-HR" sz="2800" dirty="0" smtClean="0"/>
              <a:t> (udruge iz DR, braniteljske zadruge i dr. pravni subjekti)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70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uštveno poduzetništv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Društveno poduzetništvo</Template>
  <TotalTime>2739</TotalTime>
  <Words>621</Words>
  <Application>Microsoft Office PowerPoint</Application>
  <PresentationFormat>Prikaz na zaslonu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Društveno poduzetništvo</vt:lpstr>
      <vt:lpstr>Razvoj i širenje mreže izvaninstitucionalnih usluga za hrvatske branitelje i stradalnike Domovinskog rata</vt:lpstr>
      <vt:lpstr>Razvoj i širenje mreže izvaninstitucionalnih usluga za hrvatske branitelje i stradalnike Domovinskog rata</vt:lpstr>
      <vt:lpstr>Razvoj i širenje mreže izvaninstitucionalnih usluga za hrvatske branitelje i stradalnike Domovinskog rata</vt:lpstr>
      <vt:lpstr>Razvoj i širenje mreže izvaninstitucionalnih usluga za hrvatske branitelje i stradalnike Domovinskog rata</vt:lpstr>
      <vt:lpstr>Razvoj i širenje mreže izvaninstitucionalnih usluga za hrvatske branitelje i stradalnike Domovinskog rata</vt:lpstr>
      <vt:lpstr>Razvoj i širenje mreže izvaninstitucionalnih usluga za hrvatske branitelje i stradalnike Domovinskog rata</vt:lpstr>
      <vt:lpstr>Program psihosocijalnog osnaživanja hrvatskih branitelja i stradalnika iz Domovinskog rata – Faza 3</vt:lpstr>
      <vt:lpstr>Program psihosocijalnog osnaživanja hrvatskih branitelja i stradalnika iz Domovinskog rata – Faza 3</vt:lpstr>
      <vt:lpstr>Program psihosocijalnog osnaživanja hrvatskih branitelja i stradalnika iz Domovinskog rata – Faza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OPERATIVNI PROGRAM</dc:title>
  <dc:creator>Ministarstvo</dc:creator>
  <cp:lastModifiedBy>Lina Lena Soukup</cp:lastModifiedBy>
  <cp:revision>235</cp:revision>
  <cp:lastPrinted>2017-11-10T16:55:04Z</cp:lastPrinted>
  <dcterms:created xsi:type="dcterms:W3CDTF">2017-05-29T07:38:03Z</dcterms:created>
  <dcterms:modified xsi:type="dcterms:W3CDTF">2019-02-12T10:25:16Z</dcterms:modified>
</cp:coreProperties>
</file>